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3"/>
  </p:notesMasterIdLst>
  <p:handoutMasterIdLst>
    <p:handoutMasterId r:id="rId14"/>
  </p:handoutMasterIdLst>
  <p:sldIdLst>
    <p:sldId id="378" r:id="rId2"/>
    <p:sldId id="380" r:id="rId3"/>
    <p:sldId id="424" r:id="rId4"/>
    <p:sldId id="425" r:id="rId5"/>
    <p:sldId id="427" r:id="rId6"/>
    <p:sldId id="429" r:id="rId7"/>
    <p:sldId id="430" r:id="rId8"/>
    <p:sldId id="431" r:id="rId9"/>
    <p:sldId id="428" r:id="rId10"/>
    <p:sldId id="432" r:id="rId11"/>
    <p:sldId id="433" r:id="rId12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4"/>
            <p14:sldId id="425"/>
            <p14:sldId id="427"/>
            <p14:sldId id="429"/>
            <p14:sldId id="430"/>
            <p14:sldId id="431"/>
            <p14:sldId id="428"/>
            <p14:sldId id="432"/>
            <p14:sldId id="4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 autoAdjust="0"/>
    <p:restoredTop sz="95232" autoAdjust="0"/>
  </p:normalViewPr>
  <p:slideViewPr>
    <p:cSldViewPr snapToGrid="0" snapToObjects="1">
      <p:cViewPr>
        <p:scale>
          <a:sx n="75" d="100"/>
          <a:sy n="75" d="100"/>
        </p:scale>
        <p:origin x="811" y="202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23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6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4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Questions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Group 670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14BAFA-D092-4BCB-8B59-4A1AAD70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994348"/>
            <a:ext cx="7622536" cy="225348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Limiting resistance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𝑙𝑖𝑚𝑖𝑡𝑖𝑛𝑔</m:t>
                        </m:r>
                      </m:sub>
                    </m:sSub>
                    <m:r>
                      <a:rPr lang="es-ES" sz="1600" b="0" i="0" spc="3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spc="300" dirty="0"/>
              </a:p>
              <a:p>
                <a:r>
                  <a:rPr lang="en-GB" sz="1600" spc="300" dirty="0"/>
                  <a:t>	- lower instant current.</a:t>
                </a:r>
              </a:p>
              <a:p>
                <a:r>
                  <a:rPr lang="en-GB" sz="1600" spc="300" dirty="0"/>
                  <a:t>	- longer turn-on time. </a:t>
                </a:r>
              </a:p>
              <a:p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Turn-on time calculated to be 0.1% of cycle.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Possible to have different turn-on, turn-off times.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𝑇h𝑟𝑒𝑠h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495" y="1816445"/>
                <a:ext cx="4106573" cy="3805465"/>
              </a:xfrm>
              <a:prstGeom prst="rect">
                <a:avLst/>
              </a:prstGeom>
              <a:blipFill>
                <a:blip r:embed="rId4"/>
                <a:stretch>
                  <a:fillRect l="-594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>
            <a:extLst>
              <a:ext uri="{FF2B5EF4-FFF2-40B4-BE49-F238E27FC236}">
                <a16:creationId xmlns:a16="http://schemas.microsoft.com/office/drawing/2014/main" id="{1191AA17-F1FC-4A31-ADFB-F94B2FC74A51}"/>
              </a:ext>
            </a:extLst>
          </p:cNvPr>
          <p:cNvGrpSpPr/>
          <p:nvPr/>
        </p:nvGrpSpPr>
        <p:grpSpPr>
          <a:xfrm>
            <a:off x="500033" y="1828109"/>
            <a:ext cx="5907406" cy="1510002"/>
            <a:chOff x="500033" y="2167930"/>
            <a:chExt cx="5907406" cy="1510002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16C2590-58AB-41E6-83E3-73349A927A72}"/>
                </a:ext>
              </a:extLst>
            </p:cNvPr>
            <p:cNvSpPr/>
            <p:nvPr/>
          </p:nvSpPr>
          <p:spPr>
            <a:xfrm>
              <a:off x="1706041" y="2354493"/>
              <a:ext cx="914400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DAE6ED5-77ED-4428-BB75-926FC5A47DB9}"/>
                </a:ext>
              </a:extLst>
            </p:cNvPr>
            <p:cNvSpPr/>
            <p:nvPr/>
          </p:nvSpPr>
          <p:spPr>
            <a:xfrm>
              <a:off x="2620441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9F56A2E-3084-4A82-ABB0-86E6DB73C695}"/>
                </a:ext>
              </a:extLst>
            </p:cNvPr>
            <p:cNvSpPr/>
            <p:nvPr/>
          </p:nvSpPr>
          <p:spPr>
            <a:xfrm>
              <a:off x="2620441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2F35D86-DE5C-4765-9022-58E88469E003}"/>
                </a:ext>
              </a:extLst>
            </p:cNvPr>
            <p:cNvSpPr/>
            <p:nvPr/>
          </p:nvSpPr>
          <p:spPr>
            <a:xfrm>
              <a:off x="1266203" y="257441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36C70-6E15-4C01-8D67-1BDFE5127805}"/>
                </a:ext>
              </a:extLst>
            </p:cNvPr>
            <p:cNvSpPr/>
            <p:nvPr/>
          </p:nvSpPr>
          <p:spPr>
            <a:xfrm>
              <a:off x="1266203" y="3233542"/>
              <a:ext cx="439838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kstfelt 3">
              <a:extLst>
                <a:ext uri="{FF2B5EF4-FFF2-40B4-BE49-F238E27FC236}">
                  <a16:creationId xmlns:a16="http://schemas.microsoft.com/office/drawing/2014/main" id="{869D2C93-F276-4AEF-B938-063397973E00}"/>
                </a:ext>
              </a:extLst>
            </p:cNvPr>
            <p:cNvSpPr txBox="1"/>
            <p:nvPr/>
          </p:nvSpPr>
          <p:spPr>
            <a:xfrm>
              <a:off x="1793381" y="2846935"/>
              <a:ext cx="739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DRV</a:t>
              </a:r>
            </a:p>
          </p:txBody>
        </p:sp>
        <p:sp>
          <p:nvSpPr>
            <p:cNvPr id="26" name="Tekstfelt 3">
              <a:extLst>
                <a:ext uri="{FF2B5EF4-FFF2-40B4-BE49-F238E27FC236}">
                  <a16:creationId xmlns:a16="http://schemas.microsoft.com/office/drawing/2014/main" id="{F6EEA995-7A9D-4BA0-BE59-E093B50E5796}"/>
                </a:ext>
              </a:extLst>
            </p:cNvPr>
            <p:cNvSpPr txBox="1"/>
            <p:nvPr/>
          </p:nvSpPr>
          <p:spPr>
            <a:xfrm>
              <a:off x="500033" y="25150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PWM</a:t>
              </a:r>
            </a:p>
          </p:txBody>
        </p:sp>
        <p:sp>
          <p:nvSpPr>
            <p:cNvPr id="27" name="Tekstfelt 3">
              <a:extLst>
                <a:ext uri="{FF2B5EF4-FFF2-40B4-BE49-F238E27FC236}">
                  <a16:creationId xmlns:a16="http://schemas.microsoft.com/office/drawing/2014/main" id="{8FACA956-D551-4B95-A58C-3164613F2701}"/>
                </a:ext>
              </a:extLst>
            </p:cNvPr>
            <p:cNvSpPr txBox="1"/>
            <p:nvPr/>
          </p:nvSpPr>
          <p:spPr>
            <a:xfrm>
              <a:off x="2755553" y="2235858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H</a:t>
              </a:r>
            </a:p>
          </p:txBody>
        </p:sp>
        <p:sp>
          <p:nvSpPr>
            <p:cNvPr id="28" name="Tekstfelt 3">
              <a:extLst>
                <a:ext uri="{FF2B5EF4-FFF2-40B4-BE49-F238E27FC236}">
                  <a16:creationId xmlns:a16="http://schemas.microsoft.com/office/drawing/2014/main" id="{6DC85FE4-FC0B-43A9-AF98-11E07ED03D3E}"/>
                </a:ext>
              </a:extLst>
            </p:cNvPr>
            <p:cNvSpPr txBox="1"/>
            <p:nvPr/>
          </p:nvSpPr>
          <p:spPr>
            <a:xfrm>
              <a:off x="2755553" y="2903026"/>
              <a:ext cx="1131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/>
                <a:t>OUT L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F80606AB-C2EA-442D-A09B-38EA1061ABF6}"/>
                </a:ext>
              </a:extLst>
            </p:cNvPr>
            <p:cNvSpPr/>
            <p:nvPr/>
          </p:nvSpPr>
          <p:spPr>
            <a:xfrm>
              <a:off x="3887251" y="2570393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F2F689-FA72-4CE3-A41A-30C2EC423174}"/>
                </a:ext>
              </a:extLst>
            </p:cNvPr>
            <p:cNvSpPr/>
            <p:nvPr/>
          </p:nvSpPr>
          <p:spPr>
            <a:xfrm>
              <a:off x="3887250" y="3233542"/>
              <a:ext cx="817327" cy="2199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03F290B-AE0F-4FD5-A791-8E787255A546}"/>
                </a:ext>
              </a:extLst>
            </p:cNvPr>
            <p:cNvCxnSpPr>
              <a:stCxn id="5" idx="3"/>
              <a:endCxn id="30" idx="1"/>
            </p:cNvCxnSpPr>
            <p:nvPr/>
          </p:nvCxnSpPr>
          <p:spPr>
            <a:xfrm flipV="1">
              <a:off x="3060279" y="2680353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EDEB62D-1F5B-4268-8B32-F3352EEA6967}"/>
                </a:ext>
              </a:extLst>
            </p:cNvPr>
            <p:cNvCxnSpPr/>
            <p:nvPr/>
          </p:nvCxnSpPr>
          <p:spPr>
            <a:xfrm flipV="1">
              <a:off x="3060279" y="3334092"/>
              <a:ext cx="826972" cy="401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A91995D9-C12E-470C-BE1C-8A6584BD6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2680352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599CD9B-D7AE-44AE-BC73-84514C58D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223" y="3346638"/>
              <a:ext cx="433376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5AC4A30-7D75-46F3-9BD2-F5D1F858B490}"/>
                </a:ext>
              </a:extLst>
            </p:cNvPr>
            <p:cNvCxnSpPr>
              <a:cxnSpLocks/>
            </p:cNvCxnSpPr>
            <p:nvPr/>
          </p:nvCxnSpPr>
          <p:spPr>
            <a:xfrm>
              <a:off x="5147599" y="2684372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D65F11D4-FC7B-4BF2-B3A6-9E995873A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600" y="3013496"/>
              <a:ext cx="861059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CBBC6C5A-9A3C-4A90-AC23-0B329F6141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659" y="2671825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8A84381-D5FE-4204-AB75-DDA0C326B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819" y="2788809"/>
              <a:ext cx="261620" cy="15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A39105EA-F454-4AED-9CFB-8CCC833736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231136"/>
              <a:ext cx="26162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D40264B-322C-4C8F-A781-43BCC95CB07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3002957"/>
              <a:ext cx="0" cy="66226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30955252-43E5-47DC-A159-304FE60619FB}"/>
                </a:ext>
              </a:extLst>
            </p:cNvPr>
            <p:cNvCxnSpPr>
              <a:cxnSpLocks/>
            </p:cNvCxnSpPr>
            <p:nvPr/>
          </p:nvCxnSpPr>
          <p:spPr>
            <a:xfrm>
              <a:off x="6407439" y="2471478"/>
              <a:ext cx="0" cy="31733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0CC762C7-0071-41CD-9FD0-47F8E696F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5819" y="3002957"/>
              <a:ext cx="26162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370F85B-F26C-49E1-8427-2F80F93CBAE9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680352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BECAE6E-B2C8-4D31-92BA-3C70C2E5286E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3146145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75B62C2B-6060-48EA-8DB1-7367E6ADD73D}"/>
                </a:ext>
              </a:extLst>
            </p:cNvPr>
            <p:cNvCxnSpPr>
              <a:cxnSpLocks/>
            </p:cNvCxnSpPr>
            <p:nvPr/>
          </p:nvCxnSpPr>
          <p:spPr>
            <a:xfrm>
              <a:off x="6145819" y="2915560"/>
              <a:ext cx="0" cy="1747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/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600" i="1" spc="3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pc="300" smtClean="0">
                                <a:latin typeface="Cambria Math" panose="02040503050406030204" pitchFamily="18" charset="0"/>
                              </a:rPr>
                              <m:t>𝑙𝑖𝑚𝑖𝑡𝑖𝑛𝑔</m:t>
                            </m:r>
                          </m:sub>
                        </m:sSub>
                      </m:oMath>
                    </m:oMathPara>
                  </a14:m>
                  <a:endParaRPr lang="en-GB" sz="1600" spc="300" dirty="0"/>
                </a:p>
              </p:txBody>
            </p:sp>
          </mc:Choice>
          <mc:Fallback xmlns="">
            <p:sp>
              <p:nvSpPr>
                <p:cNvPr id="78" name="Tekstfelt 3">
                  <a:extLst>
                    <a:ext uri="{FF2B5EF4-FFF2-40B4-BE49-F238E27FC236}">
                      <a16:creationId xmlns:a16="http://schemas.microsoft.com/office/drawing/2014/main" id="{955D3B55-6810-4458-8118-DD92C8DB1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15" y="2167930"/>
                  <a:ext cx="914400" cy="358560"/>
                </a:xfrm>
                <a:prstGeom prst="rect">
                  <a:avLst/>
                </a:prstGeom>
                <a:blipFill>
                  <a:blip r:embed="rId5"/>
                  <a:stretch>
                    <a:fillRect r="-26667"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917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Discharging resistor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/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pc="3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pc="3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ES" b="0" i="1" spc="300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s-ES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GB" spc="300" dirty="0"/>
              </a:p>
              <a:p>
                <a:endParaRPr lang="en-GB" spc="300" dirty="0"/>
              </a:p>
            </p:txBody>
          </p:sp>
        </mc:Choice>
        <mc:Fallback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AEACCBB6-9EA5-43C2-B485-46229DDE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0" y="1422008"/>
                <a:ext cx="4106573" cy="1345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 30">
            <a:extLst>
              <a:ext uri="{FF2B5EF4-FFF2-40B4-BE49-F238E27FC236}">
                <a16:creationId xmlns:a16="http://schemas.microsoft.com/office/drawing/2014/main" id="{CDF2F689-FA72-4CE3-A41A-30C2EC423174}"/>
              </a:ext>
            </a:extLst>
          </p:cNvPr>
          <p:cNvSpPr/>
          <p:nvPr/>
        </p:nvSpPr>
        <p:spPr>
          <a:xfrm rot="16200000">
            <a:off x="1385337" y="2661068"/>
            <a:ext cx="817327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65F11D4-FC7B-4BF2-B3A6-9E995873AD14}"/>
              </a:ext>
            </a:extLst>
          </p:cNvPr>
          <p:cNvCxnSpPr>
            <a:cxnSpLocks/>
          </p:cNvCxnSpPr>
          <p:nvPr/>
        </p:nvCxnSpPr>
        <p:spPr>
          <a:xfrm>
            <a:off x="1211811" y="2083631"/>
            <a:ext cx="1821610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BBC6C5A-9A3C-4A90-AC23-0B329F614114}"/>
              </a:ext>
            </a:extLst>
          </p:cNvPr>
          <p:cNvCxnSpPr>
            <a:cxnSpLocks/>
          </p:cNvCxnSpPr>
          <p:nvPr/>
        </p:nvCxnSpPr>
        <p:spPr>
          <a:xfrm>
            <a:off x="3033421" y="1741960"/>
            <a:ext cx="0" cy="66226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8A84381-D5FE-4204-AB75-DDA0C326BE62}"/>
              </a:ext>
            </a:extLst>
          </p:cNvPr>
          <p:cNvCxnSpPr>
            <a:cxnSpLocks/>
          </p:cNvCxnSpPr>
          <p:nvPr/>
        </p:nvCxnSpPr>
        <p:spPr>
          <a:xfrm flipV="1">
            <a:off x="3170581" y="1858944"/>
            <a:ext cx="261620" cy="1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39105EA-F454-4AED-9CFB-8CCC833736DF}"/>
              </a:ext>
            </a:extLst>
          </p:cNvPr>
          <p:cNvCxnSpPr>
            <a:cxnSpLocks/>
          </p:cNvCxnSpPr>
          <p:nvPr/>
        </p:nvCxnSpPr>
        <p:spPr>
          <a:xfrm>
            <a:off x="3170581" y="2301271"/>
            <a:ext cx="2616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40264B-322C-4C8F-A781-43BCC95CB07F}"/>
              </a:ext>
            </a:extLst>
          </p:cNvPr>
          <p:cNvCxnSpPr>
            <a:cxnSpLocks/>
          </p:cNvCxnSpPr>
          <p:nvPr/>
        </p:nvCxnSpPr>
        <p:spPr>
          <a:xfrm>
            <a:off x="3432201" y="2073092"/>
            <a:ext cx="0" cy="1749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0955252-43E5-47DC-A159-304FE60619FB}"/>
              </a:ext>
            </a:extLst>
          </p:cNvPr>
          <p:cNvCxnSpPr>
            <a:cxnSpLocks/>
          </p:cNvCxnSpPr>
          <p:nvPr/>
        </p:nvCxnSpPr>
        <p:spPr>
          <a:xfrm>
            <a:off x="3432201" y="1541613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CC762C7-0071-41CD-9FD0-47F8E696FEF7}"/>
              </a:ext>
            </a:extLst>
          </p:cNvPr>
          <p:cNvCxnSpPr>
            <a:cxnSpLocks/>
          </p:cNvCxnSpPr>
          <p:nvPr/>
        </p:nvCxnSpPr>
        <p:spPr>
          <a:xfrm flipH="1">
            <a:off x="3170581" y="2073092"/>
            <a:ext cx="261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370F85B-F26C-49E1-8427-2F80F93CBAE9}"/>
              </a:ext>
            </a:extLst>
          </p:cNvPr>
          <p:cNvCxnSpPr>
            <a:cxnSpLocks/>
          </p:cNvCxnSpPr>
          <p:nvPr/>
        </p:nvCxnSpPr>
        <p:spPr>
          <a:xfrm>
            <a:off x="3170581" y="1750487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2BECAE6E-B2C8-4D31-92BA-3C70C2E5286E}"/>
              </a:ext>
            </a:extLst>
          </p:cNvPr>
          <p:cNvCxnSpPr>
            <a:cxnSpLocks/>
          </p:cNvCxnSpPr>
          <p:nvPr/>
        </p:nvCxnSpPr>
        <p:spPr>
          <a:xfrm>
            <a:off x="3170581" y="2216280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75B62C2B-6060-48EA-8DB1-7367E6ADD73D}"/>
              </a:ext>
            </a:extLst>
          </p:cNvPr>
          <p:cNvCxnSpPr>
            <a:cxnSpLocks/>
          </p:cNvCxnSpPr>
          <p:nvPr/>
        </p:nvCxnSpPr>
        <p:spPr>
          <a:xfrm>
            <a:off x="3170581" y="1985695"/>
            <a:ext cx="0" cy="1747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/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>
          <p:sp>
            <p:nvSpPr>
              <p:cNvPr id="78" name="Tekstfelt 3">
                <a:extLst>
                  <a:ext uri="{FF2B5EF4-FFF2-40B4-BE49-F238E27FC236}">
                    <a16:creationId xmlns:a16="http://schemas.microsoft.com/office/drawing/2014/main" id="{955D3B55-6810-4458-8118-DD92C8DB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8" y="2501184"/>
                <a:ext cx="914400" cy="358560"/>
              </a:xfrm>
              <a:prstGeom prst="rect">
                <a:avLst/>
              </a:prstGeom>
              <a:blipFill>
                <a:blip r:embed="rId4"/>
                <a:stretch>
                  <a:fillRect r="-44000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813FCC5-A516-485B-9B83-0EB2BE8C758E}"/>
              </a:ext>
            </a:extLst>
          </p:cNvPr>
          <p:cNvCxnSpPr>
            <a:cxnSpLocks/>
          </p:cNvCxnSpPr>
          <p:nvPr/>
        </p:nvCxnSpPr>
        <p:spPr>
          <a:xfrm>
            <a:off x="1794000" y="2083631"/>
            <a:ext cx="0" cy="2787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ACD141-E2CA-4224-A32B-AA0DA54085F5}"/>
              </a:ext>
            </a:extLst>
          </p:cNvPr>
          <p:cNvCxnSpPr>
            <a:cxnSpLocks/>
          </p:cNvCxnSpPr>
          <p:nvPr/>
        </p:nvCxnSpPr>
        <p:spPr>
          <a:xfrm>
            <a:off x="1799953" y="3179691"/>
            <a:ext cx="0" cy="3173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534C133-11F9-4554-B933-6196EA68CC16}"/>
              </a:ext>
            </a:extLst>
          </p:cNvPr>
          <p:cNvCxnSpPr>
            <a:cxnSpLocks/>
          </p:cNvCxnSpPr>
          <p:nvPr/>
        </p:nvCxnSpPr>
        <p:spPr>
          <a:xfrm>
            <a:off x="1799953" y="3495424"/>
            <a:ext cx="16322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C0611D5-082E-482D-BE81-6EA3B9A01F35}"/>
              </a:ext>
            </a:extLst>
          </p:cNvPr>
          <p:cNvCxnSpPr>
            <a:cxnSpLocks/>
          </p:cNvCxnSpPr>
          <p:nvPr/>
        </p:nvCxnSpPr>
        <p:spPr>
          <a:xfrm>
            <a:off x="2470656" y="2096665"/>
            <a:ext cx="0" cy="5006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4D098C0-481C-46CF-A208-788502CFF04D}"/>
              </a:ext>
            </a:extLst>
          </p:cNvPr>
          <p:cNvCxnSpPr>
            <a:cxnSpLocks/>
          </p:cNvCxnSpPr>
          <p:nvPr/>
        </p:nvCxnSpPr>
        <p:spPr>
          <a:xfrm>
            <a:off x="2300442" y="261072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5AD2652-996B-4F59-A033-951EB3C8E532}"/>
              </a:ext>
            </a:extLst>
          </p:cNvPr>
          <p:cNvCxnSpPr>
            <a:cxnSpLocks/>
          </p:cNvCxnSpPr>
          <p:nvPr/>
        </p:nvCxnSpPr>
        <p:spPr>
          <a:xfrm>
            <a:off x="2300441" y="27452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77A8D23-4A8C-4652-8632-4974E2093438}"/>
              </a:ext>
            </a:extLst>
          </p:cNvPr>
          <p:cNvCxnSpPr>
            <a:cxnSpLocks/>
          </p:cNvCxnSpPr>
          <p:nvPr/>
        </p:nvCxnSpPr>
        <p:spPr>
          <a:xfrm>
            <a:off x="2470654" y="2745251"/>
            <a:ext cx="0" cy="434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0BB86D0-5087-45BF-A7A2-5E53B5199474}"/>
              </a:ext>
            </a:extLst>
          </p:cNvPr>
          <p:cNvCxnSpPr>
            <a:cxnSpLocks/>
          </p:cNvCxnSpPr>
          <p:nvPr/>
        </p:nvCxnSpPr>
        <p:spPr>
          <a:xfrm>
            <a:off x="2470656" y="3179691"/>
            <a:ext cx="9615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/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𝑖𝑠𝑠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>
          <p:sp>
            <p:nvSpPr>
              <p:cNvPr id="56" name="Tekstfelt 3">
                <a:extLst>
                  <a:ext uri="{FF2B5EF4-FFF2-40B4-BE49-F238E27FC236}">
                    <a16:creationId xmlns:a16="http://schemas.microsoft.com/office/drawing/2014/main" id="{3D54F7DA-525C-477C-AD7B-B8AF1E25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74" y="2601750"/>
                <a:ext cx="9144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D0230490-C32B-47F2-AAFF-1E9A70DE15F4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0" cy="7235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E15392-52F4-40DC-9569-CF0D43AB766D}"/>
              </a:ext>
            </a:extLst>
          </p:cNvPr>
          <p:cNvCxnSpPr>
            <a:cxnSpLocks/>
          </p:cNvCxnSpPr>
          <p:nvPr/>
        </p:nvCxnSpPr>
        <p:spPr>
          <a:xfrm>
            <a:off x="1696393" y="5051551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98E59E0-1176-420B-8B2F-D44CF02F4285}"/>
              </a:ext>
            </a:extLst>
          </p:cNvPr>
          <p:cNvCxnSpPr>
            <a:cxnSpLocks/>
          </p:cNvCxnSpPr>
          <p:nvPr/>
        </p:nvCxnSpPr>
        <p:spPr>
          <a:xfrm>
            <a:off x="1696392" y="5186076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5CD0282-9061-4BC9-95E3-7B1DAF4D1E05}"/>
              </a:ext>
            </a:extLst>
          </p:cNvPr>
          <p:cNvCxnSpPr>
            <a:cxnSpLocks/>
          </p:cNvCxnSpPr>
          <p:nvPr/>
        </p:nvCxnSpPr>
        <p:spPr>
          <a:xfrm>
            <a:off x="1866605" y="5186076"/>
            <a:ext cx="2" cy="7833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ángulo 66">
            <a:extLst>
              <a:ext uri="{FF2B5EF4-FFF2-40B4-BE49-F238E27FC236}">
                <a16:creationId xmlns:a16="http://schemas.microsoft.com/office/drawing/2014/main" id="{69A192BE-F1F4-4043-9D44-F917E2FA5846}"/>
              </a:ext>
            </a:extLst>
          </p:cNvPr>
          <p:cNvSpPr/>
          <p:nvPr/>
        </p:nvSpPr>
        <p:spPr>
          <a:xfrm rot="16200000">
            <a:off x="2145392" y="5022460"/>
            <a:ext cx="687523" cy="219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E916AF0A-2C3F-4E43-8A7E-3CB2607AE5E6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489153" y="4322064"/>
            <a:ext cx="1" cy="4665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DC994ECF-0D5A-4934-9EC1-ED189B34571A}"/>
              </a:ext>
            </a:extLst>
          </p:cNvPr>
          <p:cNvCxnSpPr>
            <a:cxnSpLocks/>
          </p:cNvCxnSpPr>
          <p:nvPr/>
        </p:nvCxnSpPr>
        <p:spPr>
          <a:xfrm flipH="1">
            <a:off x="2489153" y="5476182"/>
            <a:ext cx="5953" cy="493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3DEA077-1FDD-4304-94FE-17F29B196108}"/>
              </a:ext>
            </a:extLst>
          </p:cNvPr>
          <p:cNvCxnSpPr/>
          <p:nvPr/>
        </p:nvCxnSpPr>
        <p:spPr>
          <a:xfrm>
            <a:off x="3426162" y="4322064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B4E6EE8-7262-46DA-B0F3-13EBE460D55F}"/>
              </a:ext>
            </a:extLst>
          </p:cNvPr>
          <p:cNvCxnSpPr/>
          <p:nvPr/>
        </p:nvCxnSpPr>
        <p:spPr>
          <a:xfrm flipH="1">
            <a:off x="3285954" y="4669536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1E56060F-E1C7-4F9E-8C0B-A05CBFCAA4F7}"/>
              </a:ext>
            </a:extLst>
          </p:cNvPr>
          <p:cNvCxnSpPr/>
          <p:nvPr/>
        </p:nvCxnSpPr>
        <p:spPr>
          <a:xfrm>
            <a:off x="3438354" y="496824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5F33482-62B0-4FE0-BBEE-F9E6A73305B8}"/>
              </a:ext>
            </a:extLst>
          </p:cNvPr>
          <p:cNvCxnSpPr/>
          <p:nvPr/>
        </p:nvCxnSpPr>
        <p:spPr>
          <a:xfrm flipH="1">
            <a:off x="3298146" y="5315712"/>
            <a:ext cx="140208" cy="29870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63141CB8-A958-4CF3-AF11-1C905A178394}"/>
              </a:ext>
            </a:extLst>
          </p:cNvPr>
          <p:cNvCxnSpPr/>
          <p:nvPr/>
        </p:nvCxnSpPr>
        <p:spPr>
          <a:xfrm>
            <a:off x="3426162" y="5621910"/>
            <a:ext cx="0" cy="3474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9C719ADA-234C-42ED-B6BF-2F2D01473D42}"/>
              </a:ext>
            </a:extLst>
          </p:cNvPr>
          <p:cNvCxnSpPr>
            <a:cxnSpLocks/>
          </p:cNvCxnSpPr>
          <p:nvPr/>
        </p:nvCxnSpPr>
        <p:spPr>
          <a:xfrm>
            <a:off x="1866607" y="4314570"/>
            <a:ext cx="155955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3BCBACEA-9C6A-44E0-B3ED-5C1C1AF6C272}"/>
              </a:ext>
            </a:extLst>
          </p:cNvPr>
          <p:cNvCxnSpPr>
            <a:cxnSpLocks/>
          </p:cNvCxnSpPr>
          <p:nvPr/>
        </p:nvCxnSpPr>
        <p:spPr>
          <a:xfrm>
            <a:off x="1866607" y="5969382"/>
            <a:ext cx="1935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EEAB60EA-AADD-483E-AD80-4C9B797A1A88}"/>
              </a:ext>
            </a:extLst>
          </p:cNvPr>
          <p:cNvCxnSpPr>
            <a:cxnSpLocks/>
          </p:cNvCxnSpPr>
          <p:nvPr/>
        </p:nvCxnSpPr>
        <p:spPr>
          <a:xfrm>
            <a:off x="3461710" y="5132418"/>
            <a:ext cx="34042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/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𝑑𝑖𝑠𝑐h𝑎𝑟𝑔𝑒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>
          <p:sp>
            <p:nvSpPr>
              <p:cNvPr id="80" name="Tekstfelt 3">
                <a:extLst>
                  <a:ext uri="{FF2B5EF4-FFF2-40B4-BE49-F238E27FC236}">
                    <a16:creationId xmlns:a16="http://schemas.microsoft.com/office/drawing/2014/main" id="{C59C6347-F4F8-45FB-A6E5-76C46A6C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917" y="5158150"/>
                <a:ext cx="914400" cy="358560"/>
              </a:xfrm>
              <a:prstGeom prst="rect">
                <a:avLst/>
              </a:prstGeom>
              <a:blipFill>
                <a:blip r:embed="rId6"/>
                <a:stretch>
                  <a:fillRect t="-44667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/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1600" spc="300" dirty="0"/>
              </a:p>
            </p:txBody>
          </p:sp>
        </mc:Choice>
        <mc:Fallback>
          <p:sp>
            <p:nvSpPr>
              <p:cNvPr id="81" name="Tekstfelt 3">
                <a:extLst>
                  <a:ext uri="{FF2B5EF4-FFF2-40B4-BE49-F238E27FC236}">
                    <a16:creationId xmlns:a16="http://schemas.microsoft.com/office/drawing/2014/main" id="{694D807E-F94C-47A3-BEC4-5D1B21F40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2" y="4877045"/>
                <a:ext cx="9144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EA257818-5F45-4BC2-B3CA-41E444DF604E}"/>
              </a:ext>
            </a:extLst>
          </p:cNvPr>
          <p:cNvGrpSpPr/>
          <p:nvPr/>
        </p:nvGrpSpPr>
        <p:grpSpPr>
          <a:xfrm>
            <a:off x="5261236" y="2767505"/>
            <a:ext cx="5523060" cy="2838365"/>
            <a:chOff x="5261236" y="2859744"/>
            <a:chExt cx="5523060" cy="283836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A6B5C0E-2A7A-4C5E-AD43-C6EFE96B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236" y="2859744"/>
              <a:ext cx="5523060" cy="2838365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EDC189-9D08-4F25-9FE4-C370BBB3CCB6}"/>
                </a:ext>
              </a:extLst>
            </p:cNvPr>
            <p:cNvSpPr/>
            <p:nvPr/>
          </p:nvSpPr>
          <p:spPr>
            <a:xfrm>
              <a:off x="5261236" y="3497022"/>
              <a:ext cx="140208" cy="1291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GENERAL GUIDELINES</a:t>
            </a:r>
          </a:p>
          <a:p>
            <a:pPr rtl="0"/>
            <a:r>
              <a:rPr lang="en-GB" dirty="0"/>
              <a:t>STUDENTS</a:t>
            </a:r>
          </a:p>
          <a:p>
            <a:pPr rtl="0"/>
            <a:r>
              <a:rPr lang="en-GB" dirty="0"/>
              <a:t>PBL</a:t>
            </a:r>
          </a:p>
          <a:p>
            <a:pPr rtl="0"/>
            <a:r>
              <a:rPr lang="en-GB" dirty="0"/>
              <a:t>RESEARCH AND RANKING</a:t>
            </a:r>
          </a:p>
          <a:p>
            <a:pPr rtl="0"/>
            <a:r>
              <a:rPr lang="en-GB" dirty="0"/>
              <a:t>BUSINESS COLLABORATION</a:t>
            </a:r>
          </a:p>
          <a:p>
            <a:pPr rtl="0"/>
            <a:r>
              <a:rPr lang="en-GB" dirty="0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Minimum and maximum number of panels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Minimum panels: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Boost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Duty limitation for control ease.</a:t>
                </a:r>
              </a:p>
              <a:p>
                <a:pPr rtl="0"/>
                <a:endParaRPr lang="en-GB" sz="1600" spc="300" dirty="0"/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∙(1 − </m:t>
                          </m:r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pPr rtl="0"/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is set to be 0.6,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600" spc="300" dirty="0"/>
                  <a:t> = 4 modules.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2273372"/>
                <a:ext cx="4997880" cy="3063852"/>
              </a:xfrm>
              <a:prstGeom prst="rect">
                <a:avLst/>
              </a:prstGeom>
              <a:blipFill>
                <a:blip r:embed="rId2"/>
                <a:stretch>
                  <a:fillRect l="-610" t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/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/>
                  <a:t>Maximum panels:</a:t>
                </a:r>
              </a:p>
              <a:p>
                <a:pPr rtl="0"/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Buck mode.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Current limitation.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600" i="1" spc="3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b="0" i="1" spc="300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1600" spc="300" dirty="0"/>
              </a:p>
              <a:p>
                <a:endParaRPr lang="es-ES" sz="1600" spc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pc="3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1600" i="1" spc="30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ES" sz="1600" i="1" spc="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spc="3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ES" sz="1600" i="1" spc="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1600" i="1" spc="3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1600" i="1" spc="30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sz="1600" spc="300" dirty="0"/>
              </a:p>
              <a:p>
                <a:endParaRPr lang="en-GB" sz="1600" spc="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s-ES" sz="1600" b="0" i="1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has been set to 12.5 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GB" sz="1600" spc="300" dirty="0"/>
                  <a:t> = 15 modules.</a:t>
                </a:r>
              </a:p>
              <a:p>
                <a:endParaRPr lang="en-GB" sz="1600" spc="300" dirty="0"/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6" name="Tekstfelt 3">
                <a:extLst>
                  <a:ext uri="{FF2B5EF4-FFF2-40B4-BE49-F238E27FC236}">
                    <a16:creationId xmlns:a16="http://schemas.microsoft.com/office/drawing/2014/main" id="{D33E4615-3B08-4590-95C9-15434ABE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456"/>
                <a:ext cx="4997880" cy="4511684"/>
              </a:xfrm>
              <a:prstGeom prst="rect">
                <a:avLst/>
              </a:prstGeom>
              <a:blipFill>
                <a:blip r:embed="rId3"/>
                <a:stretch>
                  <a:fillRect l="-610" t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Why are there more losses in diodes than MOSFETs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/>
              <p:cNvSpPr txBox="1"/>
              <p:nvPr/>
            </p:nvSpPr>
            <p:spPr>
              <a:xfrm>
                <a:off x="739774" y="4096741"/>
                <a:ext cx="57145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MOSFET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calculated with the internal resistance.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quadratic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Project FETs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GB" sz="1600" spc="300" dirty="0"/>
                  <a:t>: 20m</a:t>
                </a:r>
                <a:r>
                  <a:rPr lang="el-GR" sz="1600" spc="300" dirty="0"/>
                  <a:t>Ω</a:t>
                </a:r>
                <a:r>
                  <a:rPr lang="es-ES" sz="1600" spc="300" dirty="0"/>
                  <a:t>.</a:t>
                </a:r>
              </a:p>
            </p:txBody>
          </p:sp>
        </mc:Choice>
        <mc:Fallback xmlns="">
          <p:sp>
            <p:nvSpPr>
              <p:cNvPr id="4" name="Tekstfel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4096741"/>
                <a:ext cx="5714572" cy="2062103"/>
              </a:xfrm>
              <a:prstGeom prst="rect">
                <a:avLst/>
              </a:prstGeom>
              <a:blipFill>
                <a:blip r:embed="rId2"/>
                <a:stretch>
                  <a:fillRect l="-533" t="-888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/>
              <p:nvPr/>
            </p:nvSpPr>
            <p:spPr>
              <a:xfrm>
                <a:off x="739774" y="1807898"/>
                <a:ext cx="49978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b="1" spc="300" dirty="0"/>
                  <a:t>Diode</a:t>
                </a:r>
              </a:p>
              <a:p>
                <a:pPr rtl="0"/>
                <a:r>
                  <a:rPr lang="en-GB" sz="1600" spc="300" dirty="0"/>
                  <a:t> </a:t>
                </a:r>
              </a:p>
              <a:p>
                <a:pPr marL="285750" indent="-28575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Diode losses are then calculated with the forward voltage.</a:t>
                </a:r>
              </a:p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pc="30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sz="1600" b="0" i="1" spc="3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600" spc="3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Therefore there is a linear relationship between losses and current.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Common forward voltage: 0.7V</a:t>
                </a:r>
              </a:p>
            </p:txBody>
          </p:sp>
        </mc:Choice>
        <mc:Fallback xmlns="">
          <p:sp>
            <p:nvSpPr>
              <p:cNvPr id="7" name="Tekstfelt 3">
                <a:extLst>
                  <a:ext uri="{FF2B5EF4-FFF2-40B4-BE49-F238E27FC236}">
                    <a16:creationId xmlns:a16="http://schemas.microsoft.com/office/drawing/2014/main" id="{8C1BAB35-F58A-4632-8D40-2A7E2197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4" y="1807898"/>
                <a:ext cx="4997880" cy="2308324"/>
              </a:xfrm>
              <a:prstGeom prst="rect">
                <a:avLst/>
              </a:prstGeom>
              <a:blipFill>
                <a:blip r:embed="rId3"/>
                <a:stretch>
                  <a:fillRect l="-610" t="-794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701CC2DD-0438-4B7A-8932-89041B5B4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36" y="1003765"/>
            <a:ext cx="5412819" cy="407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/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MOSFET losses are then lower up to </a:t>
                </a:r>
                <a:r>
                  <a:rPr lang="en-GB" sz="1600" spc="300" dirty="0">
                    <a:solidFill>
                      <a:srgbClr val="FF0000"/>
                    </a:solidFill>
                  </a:rPr>
                  <a:t>36A</a:t>
                </a:r>
                <a:r>
                  <a:rPr lang="en-GB" sz="1600" spc="300" dirty="0"/>
                  <a:t>.</a:t>
                </a:r>
              </a:p>
              <a:p>
                <a:pPr algn="r"/>
                <a:endParaRPr lang="es-ES" sz="1600" spc="300" dirty="0"/>
              </a:p>
              <a:p>
                <a:r>
                  <a:rPr lang="es-ES" sz="1600" spc="300" dirty="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 spc="30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es-ES" sz="1600" i="1" spc="3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might vary with temperature</a:t>
                </a:r>
              </a:p>
            </p:txBody>
          </p:sp>
        </mc:Choice>
        <mc:Fallback xmlns="">
          <p:sp>
            <p:nvSpPr>
              <p:cNvPr id="14" name="Tekstfelt 3">
                <a:extLst>
                  <a:ext uri="{FF2B5EF4-FFF2-40B4-BE49-F238E27FC236}">
                    <a16:creationId xmlns:a16="http://schemas.microsoft.com/office/drawing/2014/main" id="{D4EF362C-00C6-4A3E-84A1-F59F60D7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3" y="5240186"/>
                <a:ext cx="3350312" cy="1323439"/>
              </a:xfrm>
              <a:prstGeom prst="rect">
                <a:avLst/>
              </a:prstGeom>
              <a:blipFill>
                <a:blip r:embed="rId5"/>
                <a:stretch>
                  <a:fillRect l="-1093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43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8B2FD-3517-4E2D-AC91-292F4403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87AC7FBD-8522-4AE4-9D4C-51974040F97B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109569A-0DA4-4CC1-A294-AC99F2E5242C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rma libre: forma 48">
            <a:extLst>
              <a:ext uri="{FF2B5EF4-FFF2-40B4-BE49-F238E27FC236}">
                <a16:creationId xmlns:a16="http://schemas.microsoft.com/office/drawing/2014/main" id="{D0BBC409-0921-4452-9D62-1565FC473FDC}"/>
              </a:ext>
            </a:extLst>
          </p:cNvPr>
          <p:cNvSpPr/>
          <p:nvPr/>
        </p:nvSpPr>
        <p:spPr>
          <a:xfrm>
            <a:off x="4356686" y="3587831"/>
            <a:ext cx="6304291" cy="2193585"/>
          </a:xfrm>
          <a:custGeom>
            <a:avLst/>
            <a:gdLst>
              <a:gd name="connsiteX0" fmla="*/ 83234 w 6304291"/>
              <a:gd name="connsiteY0" fmla="*/ 1502329 h 2193585"/>
              <a:gd name="connsiteX1" fmla="*/ 215314 w 6304291"/>
              <a:gd name="connsiteY1" fmla="*/ 303449 h 2193585"/>
              <a:gd name="connsiteX2" fmla="*/ 1454834 w 6304291"/>
              <a:gd name="connsiteY2" fmla="*/ 49449 h 2193585"/>
              <a:gd name="connsiteX3" fmla="*/ 2064434 w 6304291"/>
              <a:gd name="connsiteY3" fmla="*/ 1085769 h 2193585"/>
              <a:gd name="connsiteX4" fmla="*/ 3690034 w 6304291"/>
              <a:gd name="connsiteY4" fmla="*/ 1177209 h 2193585"/>
              <a:gd name="connsiteX5" fmla="*/ 4299634 w 6304291"/>
              <a:gd name="connsiteY5" fmla="*/ 344089 h 2193585"/>
              <a:gd name="connsiteX6" fmla="*/ 5193714 w 6304291"/>
              <a:gd name="connsiteY6" fmla="*/ 39289 h 2193585"/>
              <a:gd name="connsiteX7" fmla="*/ 6016674 w 6304291"/>
              <a:gd name="connsiteY7" fmla="*/ 608249 h 2193585"/>
              <a:gd name="connsiteX8" fmla="*/ 5864274 w 6304291"/>
              <a:gd name="connsiteY8" fmla="*/ 1959529 h 2193585"/>
              <a:gd name="connsiteX9" fmla="*/ 1099234 w 6304291"/>
              <a:gd name="connsiteY9" fmla="*/ 2152569 h 2193585"/>
              <a:gd name="connsiteX10" fmla="*/ 83234 w 6304291"/>
              <a:gd name="connsiteY10" fmla="*/ 1502329 h 219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4291" h="2193585">
                <a:moveTo>
                  <a:pt x="83234" y="1502329"/>
                </a:moveTo>
                <a:cubicBezTo>
                  <a:pt x="-64086" y="1194142"/>
                  <a:pt x="-13286" y="545596"/>
                  <a:pt x="215314" y="303449"/>
                </a:cubicBezTo>
                <a:cubicBezTo>
                  <a:pt x="443914" y="61302"/>
                  <a:pt x="1146647" y="-80938"/>
                  <a:pt x="1454834" y="49449"/>
                </a:cubicBezTo>
                <a:cubicBezTo>
                  <a:pt x="1763021" y="179836"/>
                  <a:pt x="1691901" y="897809"/>
                  <a:pt x="2064434" y="1085769"/>
                </a:cubicBezTo>
                <a:cubicBezTo>
                  <a:pt x="2436967" y="1273729"/>
                  <a:pt x="3317501" y="1300822"/>
                  <a:pt x="3690034" y="1177209"/>
                </a:cubicBezTo>
                <a:cubicBezTo>
                  <a:pt x="4062567" y="1053596"/>
                  <a:pt x="4049021" y="533742"/>
                  <a:pt x="4299634" y="344089"/>
                </a:cubicBezTo>
                <a:cubicBezTo>
                  <a:pt x="4550247" y="154436"/>
                  <a:pt x="4907541" y="-4738"/>
                  <a:pt x="5193714" y="39289"/>
                </a:cubicBezTo>
                <a:cubicBezTo>
                  <a:pt x="5479887" y="83316"/>
                  <a:pt x="5904914" y="288209"/>
                  <a:pt x="6016674" y="608249"/>
                </a:cubicBezTo>
                <a:cubicBezTo>
                  <a:pt x="6128434" y="928289"/>
                  <a:pt x="6683847" y="1702142"/>
                  <a:pt x="5864274" y="1959529"/>
                </a:cubicBezTo>
                <a:cubicBezTo>
                  <a:pt x="5044701" y="2216916"/>
                  <a:pt x="2064434" y="2228769"/>
                  <a:pt x="1099234" y="2152569"/>
                </a:cubicBezTo>
                <a:cubicBezTo>
                  <a:pt x="134034" y="2076369"/>
                  <a:pt x="230554" y="1810516"/>
                  <a:pt x="83234" y="150232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4A1A998C-2F81-476C-B6BE-1E38FE861983}"/>
              </a:ext>
            </a:extLst>
          </p:cNvPr>
          <p:cNvSpPr/>
          <p:nvPr/>
        </p:nvSpPr>
        <p:spPr>
          <a:xfrm flipH="1">
            <a:off x="7112671" y="5621716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echa: a la derecha 50">
            <a:extLst>
              <a:ext uri="{FF2B5EF4-FFF2-40B4-BE49-F238E27FC236}">
                <a16:creationId xmlns:a16="http://schemas.microsoft.com/office/drawing/2014/main" id="{D8EE168B-6326-4D31-B095-AD8F48D8FB99}"/>
              </a:ext>
            </a:extLst>
          </p:cNvPr>
          <p:cNvSpPr/>
          <p:nvPr/>
        </p:nvSpPr>
        <p:spPr>
          <a:xfrm>
            <a:off x="7239591" y="466658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570043-E802-46E3-9296-1367CAE7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2808FDD-8E55-42C3-B0F9-E67C6E323B94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B322FE3-2C37-485E-94B5-1AF4D534A51B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969E4E7-661F-468A-95A5-1A65829CB1B1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A13F68A7-F6FD-46B5-ABBC-412A0C546E88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E6E4E89-C37D-44BD-AE83-75AD9A2B304F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B26F6441-2899-4CA1-8E9F-999D9580CA92}"/>
              </a:ext>
            </a:extLst>
          </p:cNvPr>
          <p:cNvSpPr/>
          <p:nvPr/>
        </p:nvSpPr>
        <p:spPr>
          <a:xfrm>
            <a:off x="7863497" y="4530015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FC1AE17D-E523-4A29-831C-6D0CBE59E29B}"/>
              </a:ext>
            </a:extLst>
          </p:cNvPr>
          <p:cNvSpPr/>
          <p:nvPr/>
        </p:nvSpPr>
        <p:spPr>
          <a:xfrm>
            <a:off x="9611142" y="3561944"/>
            <a:ext cx="1033585" cy="2104026"/>
          </a:xfrm>
          <a:custGeom>
            <a:avLst/>
            <a:gdLst>
              <a:gd name="connsiteX0" fmla="*/ 0 w 556589"/>
              <a:gd name="connsiteY0" fmla="*/ 23728 h 2104026"/>
              <a:gd name="connsiteX1" fmla="*/ 469392 w 556589"/>
              <a:gd name="connsiteY1" fmla="*/ 133456 h 2104026"/>
              <a:gd name="connsiteX2" fmla="*/ 548640 w 556589"/>
              <a:gd name="connsiteY2" fmla="*/ 1047856 h 2104026"/>
              <a:gd name="connsiteX3" fmla="*/ 493776 w 556589"/>
              <a:gd name="connsiteY3" fmla="*/ 1931776 h 2104026"/>
              <a:gd name="connsiteX4" fmla="*/ 18288 w 556589"/>
              <a:gd name="connsiteY4" fmla="*/ 2078080 h 210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589" h="2104026">
                <a:moveTo>
                  <a:pt x="0" y="23728"/>
                </a:moveTo>
                <a:cubicBezTo>
                  <a:pt x="188976" y="-6752"/>
                  <a:pt x="377952" y="-37232"/>
                  <a:pt x="469392" y="133456"/>
                </a:cubicBezTo>
                <a:cubicBezTo>
                  <a:pt x="560832" y="304144"/>
                  <a:pt x="544576" y="748136"/>
                  <a:pt x="548640" y="1047856"/>
                </a:cubicBezTo>
                <a:cubicBezTo>
                  <a:pt x="552704" y="1347576"/>
                  <a:pt x="582168" y="1760072"/>
                  <a:pt x="493776" y="1931776"/>
                </a:cubicBezTo>
                <a:cubicBezTo>
                  <a:pt x="405384" y="2103480"/>
                  <a:pt x="152400" y="2134976"/>
                  <a:pt x="18288" y="207808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CE5A7073-19CD-434C-A873-65AF01B4767F}"/>
              </a:ext>
            </a:extLst>
          </p:cNvPr>
          <p:cNvSpPr/>
          <p:nvPr/>
        </p:nvSpPr>
        <p:spPr>
          <a:xfrm rot="5400000">
            <a:off x="10359222" y="46599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188D525-9E42-4044-8300-970BC270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67" y="3207096"/>
            <a:ext cx="7867520" cy="2672843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D6ABBAC-5476-469F-ACEB-CF022B175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2" name="Tekstfelt 3">
                <a:extLst>
                  <a:ext uri="{FF2B5EF4-FFF2-40B4-BE49-F238E27FC236}">
                    <a16:creationId xmlns:a16="http://schemas.microsoft.com/office/drawing/2014/main" id="{A462C15F-148E-4C9C-83F2-B8C0EDF8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23" name="Tekstfelt 3">
                <a:extLst>
                  <a:ext uri="{FF2B5EF4-FFF2-40B4-BE49-F238E27FC236}">
                    <a16:creationId xmlns:a16="http://schemas.microsoft.com/office/drawing/2014/main" id="{495CFC29-B34A-449B-98A1-10B8CEE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A31B068-2091-45DF-BD0D-B1A88D3557C7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822F567-58A6-45FD-AA5D-732A141A7165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D7D601F-9F55-4E6C-966A-7938CA63ADB5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C04C871-5B25-4726-999B-58A3271D09B8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23A57A8-BA27-4AB5-8108-B22C4A161E7C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2541E5-B1CE-44CA-90C3-387C21A3F2D5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1D0A29E-3A8D-4822-9813-289F3DE41E86}"/>
              </a:ext>
            </a:extLst>
          </p:cNvPr>
          <p:cNvSpPr/>
          <p:nvPr/>
        </p:nvSpPr>
        <p:spPr>
          <a:xfrm>
            <a:off x="3985690" y="3447949"/>
            <a:ext cx="939897" cy="2273618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D63218B4-F8A1-4A97-96E1-422E23AC1052}"/>
              </a:ext>
            </a:extLst>
          </p:cNvPr>
          <p:cNvSpPr/>
          <p:nvPr/>
        </p:nvSpPr>
        <p:spPr>
          <a:xfrm rot="17512654">
            <a:off x="3937873" y="3607853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58A6A6EF-B8E6-497B-A2EE-EB0AF52EC8BE}"/>
              </a:ext>
            </a:extLst>
          </p:cNvPr>
          <p:cNvSpPr/>
          <p:nvPr/>
        </p:nvSpPr>
        <p:spPr>
          <a:xfrm>
            <a:off x="6337482" y="3530343"/>
            <a:ext cx="3367349" cy="2256318"/>
          </a:xfrm>
          <a:custGeom>
            <a:avLst/>
            <a:gdLst>
              <a:gd name="connsiteX0" fmla="*/ 148661 w 3421460"/>
              <a:gd name="connsiteY0" fmla="*/ 2163321 h 2256318"/>
              <a:gd name="connsiteX1" fmla="*/ 75509 w 3421460"/>
              <a:gd name="connsiteY1" fmla="*/ 1346457 h 2256318"/>
              <a:gd name="connsiteX2" fmla="*/ 904565 w 3421460"/>
              <a:gd name="connsiteY2" fmla="*/ 1090425 h 2256318"/>
              <a:gd name="connsiteX3" fmla="*/ 2294453 w 3421460"/>
              <a:gd name="connsiteY3" fmla="*/ 1090425 h 2256318"/>
              <a:gd name="connsiteX4" fmla="*/ 2538293 w 3421460"/>
              <a:gd name="connsiteY4" fmla="*/ 78489 h 2256318"/>
              <a:gd name="connsiteX5" fmla="*/ 3330773 w 3421460"/>
              <a:gd name="connsiteY5" fmla="*/ 273561 h 2256318"/>
              <a:gd name="connsiteX6" fmla="*/ 3147893 w 3421460"/>
              <a:gd name="connsiteY6" fmla="*/ 1907289 h 2256318"/>
              <a:gd name="connsiteX7" fmla="*/ 1050869 w 3421460"/>
              <a:gd name="connsiteY7" fmla="*/ 2212089 h 2256318"/>
              <a:gd name="connsiteX8" fmla="*/ 148661 w 3421460"/>
              <a:gd name="connsiteY8" fmla="*/ 2163321 h 225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0" h="2256318">
                <a:moveTo>
                  <a:pt x="148661" y="2163321"/>
                </a:moveTo>
                <a:cubicBezTo>
                  <a:pt x="-13899" y="2019049"/>
                  <a:pt x="-50475" y="1525273"/>
                  <a:pt x="75509" y="1346457"/>
                </a:cubicBezTo>
                <a:cubicBezTo>
                  <a:pt x="201493" y="1167641"/>
                  <a:pt x="534741" y="1133097"/>
                  <a:pt x="904565" y="1090425"/>
                </a:cubicBezTo>
                <a:cubicBezTo>
                  <a:pt x="1274389" y="1047753"/>
                  <a:pt x="2022165" y="1259081"/>
                  <a:pt x="2294453" y="1090425"/>
                </a:cubicBezTo>
                <a:cubicBezTo>
                  <a:pt x="2566741" y="921769"/>
                  <a:pt x="2365573" y="214633"/>
                  <a:pt x="2538293" y="78489"/>
                </a:cubicBezTo>
                <a:cubicBezTo>
                  <a:pt x="2711013" y="-57655"/>
                  <a:pt x="3229173" y="-31239"/>
                  <a:pt x="3330773" y="273561"/>
                </a:cubicBezTo>
                <a:cubicBezTo>
                  <a:pt x="3432373" y="578361"/>
                  <a:pt x="3527877" y="1584201"/>
                  <a:pt x="3147893" y="1907289"/>
                </a:cubicBezTo>
                <a:cubicBezTo>
                  <a:pt x="2767909" y="2230377"/>
                  <a:pt x="1544645" y="2173481"/>
                  <a:pt x="1050869" y="2212089"/>
                </a:cubicBezTo>
                <a:cubicBezTo>
                  <a:pt x="557093" y="2250697"/>
                  <a:pt x="311221" y="2307593"/>
                  <a:pt x="148661" y="216332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D315444-7835-4E40-893B-314F6C71BF1C}"/>
              </a:ext>
            </a:extLst>
          </p:cNvPr>
          <p:cNvSpPr/>
          <p:nvPr/>
        </p:nvSpPr>
        <p:spPr>
          <a:xfrm rot="10800000">
            <a:off x="7863497" y="450025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AE1915E-099C-4556-B3F3-15AF235E9CE5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A1395241-E86F-4C3F-B01D-26A9D46ED774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3">
            <a:extLst>
              <a:ext uri="{FF2B5EF4-FFF2-40B4-BE49-F238E27FC236}">
                <a16:creationId xmlns:a16="http://schemas.microsoft.com/office/drawing/2014/main" id="{AEACCBB6-9EA5-43C2-B485-46229DDE0443}"/>
              </a:ext>
            </a:extLst>
          </p:cNvPr>
          <p:cNvSpPr txBox="1"/>
          <p:nvPr/>
        </p:nvSpPr>
        <p:spPr>
          <a:xfrm>
            <a:off x="739773" y="1585477"/>
            <a:ext cx="9590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MOSFETs</a:t>
            </a:r>
            <a:r>
              <a:rPr lang="es-ES" sz="1600" spc="300" dirty="0"/>
              <a:t> do </a:t>
            </a:r>
            <a:r>
              <a:rPr lang="es-ES" sz="1600" spc="300" dirty="0" err="1"/>
              <a:t>not</a:t>
            </a:r>
            <a:r>
              <a:rPr lang="es-ES" sz="1600" spc="300" dirty="0"/>
              <a:t> </a:t>
            </a:r>
            <a:r>
              <a:rPr lang="es-ES" sz="1600" spc="300" dirty="0" err="1"/>
              <a:t>prevent</a:t>
            </a:r>
            <a:r>
              <a:rPr lang="es-ES" sz="1600" spc="300" dirty="0"/>
              <a:t> reverse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like</a:t>
            </a:r>
            <a:r>
              <a:rPr lang="es-ES" sz="1600" spc="300" dirty="0"/>
              <a:t> a </a:t>
            </a:r>
            <a:r>
              <a:rPr lang="es-ES" sz="1600" spc="300" dirty="0" err="1"/>
              <a:t>diode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/>
              <a:t>DCM </a:t>
            </a:r>
            <a:r>
              <a:rPr lang="es-ES" sz="1600" spc="300" dirty="0" err="1"/>
              <a:t>mode</a:t>
            </a:r>
            <a:r>
              <a:rPr lang="es-ES" sz="1600" spc="300" dirty="0"/>
              <a:t> </a:t>
            </a:r>
            <a:r>
              <a:rPr lang="es-ES" sz="1600" spc="300" dirty="0" err="1"/>
              <a:t>is</a:t>
            </a:r>
            <a:r>
              <a:rPr lang="es-ES" sz="1600" spc="300" dirty="0"/>
              <a:t> </a:t>
            </a:r>
            <a:r>
              <a:rPr lang="es-ES" sz="1600" spc="300" dirty="0" err="1"/>
              <a:t>never</a:t>
            </a:r>
            <a:r>
              <a:rPr lang="es-ES" sz="1600" spc="300" dirty="0"/>
              <a:t> </a:t>
            </a:r>
            <a:r>
              <a:rPr lang="es-ES" sz="1600" spc="300" dirty="0" err="1"/>
              <a:t>reached</a:t>
            </a:r>
            <a:r>
              <a:rPr lang="es-ES" sz="1600" spc="300" dirty="0"/>
              <a:t> </a:t>
            </a:r>
            <a:r>
              <a:rPr lang="es-ES" sz="1600" spc="300" dirty="0" err="1"/>
              <a:t>when</a:t>
            </a:r>
            <a:r>
              <a:rPr lang="es-ES" sz="1600" spc="300" dirty="0"/>
              <a:t> </a:t>
            </a:r>
            <a:r>
              <a:rPr lang="es-ES" sz="1600" spc="300" dirty="0" err="1"/>
              <a:t>working</a:t>
            </a:r>
            <a:r>
              <a:rPr lang="es-ES" sz="1600" spc="300" dirty="0"/>
              <a:t> </a:t>
            </a:r>
            <a:r>
              <a:rPr lang="es-ES" sz="1600" spc="300" dirty="0" err="1"/>
              <a:t>with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4 </a:t>
            </a:r>
            <a:r>
              <a:rPr lang="es-ES" sz="1600" spc="300" dirty="0" err="1"/>
              <a:t>transistors</a:t>
            </a:r>
            <a:r>
              <a:rPr lang="es-ES" sz="1600" spc="300" dirty="0"/>
              <a:t>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Instead</a:t>
            </a:r>
            <a:r>
              <a:rPr lang="es-ES" sz="1600" spc="300" dirty="0"/>
              <a:t> </a:t>
            </a:r>
            <a:r>
              <a:rPr lang="es-ES" sz="1600" spc="300" dirty="0" err="1"/>
              <a:t>current</a:t>
            </a:r>
            <a:r>
              <a:rPr lang="es-ES" sz="1600" spc="300" dirty="0"/>
              <a:t> </a:t>
            </a:r>
            <a:r>
              <a:rPr lang="es-ES" sz="1600" spc="300" dirty="0" err="1"/>
              <a:t>would</a:t>
            </a:r>
            <a:r>
              <a:rPr lang="es-ES" sz="1600" spc="300" dirty="0"/>
              <a:t> be </a:t>
            </a:r>
            <a:r>
              <a:rPr lang="es-ES" sz="1600" spc="300" dirty="0" err="1"/>
              <a:t>negative</a:t>
            </a:r>
            <a:r>
              <a:rPr lang="es-ES" sz="1600" spc="300" dirty="0"/>
              <a:t> </a:t>
            </a:r>
            <a:r>
              <a:rPr lang="es-ES" sz="1600" spc="300" dirty="0" err="1"/>
              <a:t>through</a:t>
            </a:r>
            <a:r>
              <a:rPr lang="es-ES" sz="1600" spc="300" dirty="0"/>
              <a:t> </a:t>
            </a:r>
            <a:r>
              <a:rPr lang="es-ES" sz="1600" spc="300" dirty="0" err="1"/>
              <a:t>the</a:t>
            </a:r>
            <a:r>
              <a:rPr lang="es-ES" sz="1600" spc="300" dirty="0"/>
              <a:t> </a:t>
            </a:r>
            <a:r>
              <a:rPr lang="es-ES" sz="1600" spc="300" dirty="0" err="1"/>
              <a:t>couil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DEB2FC-6F2B-4183-918A-27CB8E4F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0028" r="7655" b="11616"/>
          <a:stretch/>
        </p:blipFill>
        <p:spPr>
          <a:xfrm>
            <a:off x="911819" y="3429000"/>
            <a:ext cx="2296201" cy="178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/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600" b="0" i="1" spc="3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1" name="Tekstfelt 3">
                <a:extLst>
                  <a:ext uri="{FF2B5EF4-FFF2-40B4-BE49-F238E27FC236}">
                    <a16:creationId xmlns:a16="http://schemas.microsoft.com/office/drawing/2014/main" id="{835FD4CE-FE4E-45D1-B464-95D392C6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2" y="3429000"/>
                <a:ext cx="61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/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pc="3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sz="1600" spc="300" dirty="0"/>
              </a:p>
            </p:txBody>
          </p:sp>
        </mc:Choice>
        <mc:Fallback xmlns="">
          <p:sp>
            <p:nvSpPr>
              <p:cNvPr id="12" name="Tekstfelt 3">
                <a:extLst>
                  <a:ext uri="{FF2B5EF4-FFF2-40B4-BE49-F238E27FC236}">
                    <a16:creationId xmlns:a16="http://schemas.microsoft.com/office/drawing/2014/main" id="{FDCB1C48-FA56-4228-A956-2F4B92BA5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58" y="5215062"/>
                <a:ext cx="61979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F1781EB-EA23-4ADA-9327-43C2D585FBDB}"/>
              </a:ext>
            </a:extLst>
          </p:cNvPr>
          <p:cNvCxnSpPr>
            <a:cxnSpLocks/>
          </p:cNvCxnSpPr>
          <p:nvPr/>
        </p:nvCxnSpPr>
        <p:spPr>
          <a:xfrm flipV="1">
            <a:off x="1335786" y="4613957"/>
            <a:ext cx="536448" cy="5364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7114C7-D5A4-46C2-98BE-5D5282B468AB}"/>
              </a:ext>
            </a:extLst>
          </p:cNvPr>
          <p:cNvCxnSpPr/>
          <p:nvPr/>
        </p:nvCxnSpPr>
        <p:spPr>
          <a:xfrm>
            <a:off x="1872234" y="4613957"/>
            <a:ext cx="536448" cy="53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F55457C-1399-4D52-9378-341E581CAA5C}"/>
              </a:ext>
            </a:extLst>
          </p:cNvPr>
          <p:cNvCxnSpPr>
            <a:cxnSpLocks/>
          </p:cNvCxnSpPr>
          <p:nvPr/>
        </p:nvCxnSpPr>
        <p:spPr>
          <a:xfrm>
            <a:off x="2408682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737403-88A7-4621-9B73-B880A2F76054}"/>
              </a:ext>
            </a:extLst>
          </p:cNvPr>
          <p:cNvCxnSpPr/>
          <p:nvPr/>
        </p:nvCxnSpPr>
        <p:spPr>
          <a:xfrm flipH="1">
            <a:off x="1024175" y="5150405"/>
            <a:ext cx="311611" cy="31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B71C7E0-7A9C-4091-B923-2C20BB9D0E75}"/>
              </a:ext>
            </a:extLst>
          </p:cNvPr>
          <p:cNvCxnSpPr/>
          <p:nvPr/>
        </p:nvCxnSpPr>
        <p:spPr>
          <a:xfrm flipV="1">
            <a:off x="2720293" y="5150405"/>
            <a:ext cx="311611" cy="311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8DE1220-4DFF-4A31-9C9D-E312828CCA1E}"/>
              </a:ext>
            </a:extLst>
          </p:cNvPr>
          <p:cNvCxnSpPr/>
          <p:nvPr/>
        </p:nvCxnSpPr>
        <p:spPr>
          <a:xfrm flipV="1">
            <a:off x="3031904" y="4819650"/>
            <a:ext cx="330755" cy="330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5278B7E-16D3-4D0E-A6ED-6B4B864B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70" y="3207097"/>
            <a:ext cx="7867518" cy="2672842"/>
          </a:xfrm>
          <a:prstGeom prst="rect">
            <a:avLst/>
          </a:prstGeom>
        </p:spPr>
      </p:pic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D4EF48E4-198D-439F-ABA4-2496280E4537}"/>
              </a:ext>
            </a:extLst>
          </p:cNvPr>
          <p:cNvSpPr/>
          <p:nvPr/>
        </p:nvSpPr>
        <p:spPr>
          <a:xfrm>
            <a:off x="4357230" y="3475284"/>
            <a:ext cx="5338971" cy="2277345"/>
          </a:xfrm>
          <a:custGeom>
            <a:avLst/>
            <a:gdLst>
              <a:gd name="connsiteX0" fmla="*/ 300114 w 5338971"/>
              <a:gd name="connsiteY0" fmla="*/ 156591 h 2277345"/>
              <a:gd name="connsiteX1" fmla="*/ 1427874 w 5338971"/>
              <a:gd name="connsiteY1" fmla="*/ 101727 h 2277345"/>
              <a:gd name="connsiteX2" fmla="*/ 1647330 w 5338971"/>
              <a:gd name="connsiteY2" fmla="*/ 863727 h 2277345"/>
              <a:gd name="connsiteX3" fmla="*/ 1909458 w 5338971"/>
              <a:gd name="connsiteY3" fmla="*/ 1192911 h 2277345"/>
              <a:gd name="connsiteX4" fmla="*/ 3726066 w 5338971"/>
              <a:gd name="connsiteY4" fmla="*/ 1217295 h 2277345"/>
              <a:gd name="connsiteX5" fmla="*/ 4274706 w 5338971"/>
              <a:gd name="connsiteY5" fmla="*/ 1040511 h 2277345"/>
              <a:gd name="connsiteX6" fmla="*/ 4366146 w 5338971"/>
              <a:gd name="connsiteY6" fmla="*/ 394335 h 2277345"/>
              <a:gd name="connsiteX7" fmla="*/ 4829442 w 5338971"/>
              <a:gd name="connsiteY7" fmla="*/ 34671 h 2277345"/>
              <a:gd name="connsiteX8" fmla="*/ 5243970 w 5338971"/>
              <a:gd name="connsiteY8" fmla="*/ 552831 h 2277345"/>
              <a:gd name="connsiteX9" fmla="*/ 5262258 w 5338971"/>
              <a:gd name="connsiteY9" fmla="*/ 1967103 h 2277345"/>
              <a:gd name="connsiteX10" fmla="*/ 4378338 w 5338971"/>
              <a:gd name="connsiteY10" fmla="*/ 2247519 h 2277345"/>
              <a:gd name="connsiteX11" fmla="*/ 891426 w 5338971"/>
              <a:gd name="connsiteY11" fmla="*/ 2180463 h 2277345"/>
              <a:gd name="connsiteX12" fmla="*/ 31890 w 5338971"/>
              <a:gd name="connsiteY12" fmla="*/ 1461135 h 2277345"/>
              <a:gd name="connsiteX13" fmla="*/ 300114 w 5338971"/>
              <a:gd name="connsiteY13" fmla="*/ 156591 h 227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8971" h="2277345">
                <a:moveTo>
                  <a:pt x="300114" y="156591"/>
                </a:moveTo>
                <a:cubicBezTo>
                  <a:pt x="532778" y="-69977"/>
                  <a:pt x="1203338" y="-16129"/>
                  <a:pt x="1427874" y="101727"/>
                </a:cubicBezTo>
                <a:cubicBezTo>
                  <a:pt x="1652410" y="219583"/>
                  <a:pt x="1567066" y="681863"/>
                  <a:pt x="1647330" y="863727"/>
                </a:cubicBezTo>
                <a:cubicBezTo>
                  <a:pt x="1727594" y="1045591"/>
                  <a:pt x="1563002" y="1133983"/>
                  <a:pt x="1909458" y="1192911"/>
                </a:cubicBezTo>
                <a:cubicBezTo>
                  <a:pt x="2255914" y="1251839"/>
                  <a:pt x="3331858" y="1242695"/>
                  <a:pt x="3726066" y="1217295"/>
                </a:cubicBezTo>
                <a:cubicBezTo>
                  <a:pt x="4120274" y="1191895"/>
                  <a:pt x="4168026" y="1177671"/>
                  <a:pt x="4274706" y="1040511"/>
                </a:cubicBezTo>
                <a:cubicBezTo>
                  <a:pt x="4381386" y="903351"/>
                  <a:pt x="4273690" y="561975"/>
                  <a:pt x="4366146" y="394335"/>
                </a:cubicBezTo>
                <a:cubicBezTo>
                  <a:pt x="4458602" y="226695"/>
                  <a:pt x="4683138" y="8255"/>
                  <a:pt x="4829442" y="34671"/>
                </a:cubicBezTo>
                <a:cubicBezTo>
                  <a:pt x="4975746" y="61087"/>
                  <a:pt x="5171834" y="230759"/>
                  <a:pt x="5243970" y="552831"/>
                </a:cubicBezTo>
                <a:cubicBezTo>
                  <a:pt x="5316106" y="874903"/>
                  <a:pt x="5406530" y="1684655"/>
                  <a:pt x="5262258" y="1967103"/>
                </a:cubicBezTo>
                <a:cubicBezTo>
                  <a:pt x="5117986" y="2249551"/>
                  <a:pt x="5106810" y="2211959"/>
                  <a:pt x="4378338" y="2247519"/>
                </a:cubicBezTo>
                <a:cubicBezTo>
                  <a:pt x="3649866" y="2283079"/>
                  <a:pt x="1615834" y="2311527"/>
                  <a:pt x="891426" y="2180463"/>
                </a:cubicBezTo>
                <a:cubicBezTo>
                  <a:pt x="167018" y="2049399"/>
                  <a:pt x="128410" y="1798447"/>
                  <a:pt x="31890" y="1461135"/>
                </a:cubicBezTo>
                <a:cubicBezTo>
                  <a:pt x="-64630" y="1123823"/>
                  <a:pt x="67450" y="383159"/>
                  <a:pt x="300114" y="1565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D4BB6A5D-066B-4A19-A6DB-2416AAB1F309}"/>
              </a:ext>
            </a:extLst>
          </p:cNvPr>
          <p:cNvSpPr/>
          <p:nvPr/>
        </p:nvSpPr>
        <p:spPr>
          <a:xfrm rot="15248476">
            <a:off x="5744089" y="4162331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440D6867-7896-46D0-BA81-63650113038D}"/>
              </a:ext>
            </a:extLst>
          </p:cNvPr>
          <p:cNvSpPr/>
          <p:nvPr/>
        </p:nvSpPr>
        <p:spPr>
          <a:xfrm rot="15609130">
            <a:off x="9333276" y="3975420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8B854EF5-5CFE-4D36-9FE5-2A4F374DEE56}"/>
              </a:ext>
            </a:extLst>
          </p:cNvPr>
          <p:cNvSpPr/>
          <p:nvPr/>
        </p:nvSpPr>
        <p:spPr>
          <a:xfrm>
            <a:off x="9896037" y="3447949"/>
            <a:ext cx="826827" cy="2314977"/>
          </a:xfrm>
          <a:custGeom>
            <a:avLst/>
            <a:gdLst>
              <a:gd name="connsiteX0" fmla="*/ 37670 w 939897"/>
              <a:gd name="connsiteY0" fmla="*/ 1940915 h 2273618"/>
              <a:gd name="connsiteX1" fmla="*/ 123014 w 939897"/>
              <a:gd name="connsiteY1" fmla="*/ 416915 h 2273618"/>
              <a:gd name="connsiteX2" fmla="*/ 622886 w 939897"/>
              <a:gd name="connsiteY2" fmla="*/ 63347 h 2273618"/>
              <a:gd name="connsiteX3" fmla="*/ 939878 w 939897"/>
              <a:gd name="connsiteY3" fmla="*/ 1477619 h 2273618"/>
              <a:gd name="connsiteX4" fmla="*/ 635078 w 939897"/>
              <a:gd name="connsiteY4" fmla="*/ 2245715 h 2273618"/>
              <a:gd name="connsiteX5" fmla="*/ 37670 w 939897"/>
              <a:gd name="connsiteY5" fmla="*/ 1940915 h 22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897" h="2273618">
                <a:moveTo>
                  <a:pt x="37670" y="1940915"/>
                </a:moveTo>
                <a:cubicBezTo>
                  <a:pt x="-47674" y="1636115"/>
                  <a:pt x="25478" y="729843"/>
                  <a:pt x="123014" y="416915"/>
                </a:cubicBezTo>
                <a:cubicBezTo>
                  <a:pt x="220550" y="103987"/>
                  <a:pt x="486742" y="-113437"/>
                  <a:pt x="622886" y="63347"/>
                </a:cubicBezTo>
                <a:cubicBezTo>
                  <a:pt x="759030" y="240131"/>
                  <a:pt x="937846" y="1113891"/>
                  <a:pt x="939878" y="1477619"/>
                </a:cubicBezTo>
                <a:cubicBezTo>
                  <a:pt x="941910" y="1841347"/>
                  <a:pt x="781382" y="2168499"/>
                  <a:pt x="635078" y="2245715"/>
                </a:cubicBezTo>
                <a:cubicBezTo>
                  <a:pt x="488774" y="2322931"/>
                  <a:pt x="123014" y="2245715"/>
                  <a:pt x="37670" y="194091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EED9476F-D50A-4CBA-848C-F301DCE8533F}"/>
              </a:ext>
            </a:extLst>
          </p:cNvPr>
          <p:cNvSpPr/>
          <p:nvPr/>
        </p:nvSpPr>
        <p:spPr>
          <a:xfrm rot="17512654">
            <a:off x="9783501" y="3680002"/>
            <a:ext cx="538480" cy="319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0607848" cy="1621619"/>
          </a:xfrm>
        </p:spPr>
        <p:txBody>
          <a:bodyPr rtlCol="0"/>
          <a:lstStyle/>
          <a:p>
            <a:pPr rtl="0"/>
            <a:r>
              <a:rPr lang="en-GB" dirty="0"/>
              <a:t>DCM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83B66EC3-3EE7-48D2-804B-22ADBC9A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98" y="2248931"/>
            <a:ext cx="5867587" cy="3487684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A5D7DC-D42F-470F-A27C-68769B7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9" y="2248932"/>
            <a:ext cx="5867587" cy="3487684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D9EEE553-05E1-4316-8705-664A338E44BA}"/>
              </a:ext>
            </a:extLst>
          </p:cNvPr>
          <p:cNvSpPr txBox="1"/>
          <p:nvPr/>
        </p:nvSpPr>
        <p:spPr>
          <a:xfrm>
            <a:off x="442709" y="1623763"/>
            <a:ext cx="811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0">
              <a:buFont typeface="Wingdings" panose="05000000000000000000" pitchFamily="2" charset="2"/>
              <a:buChar char="Ø"/>
            </a:pPr>
            <a:r>
              <a:rPr lang="en-GB" sz="1600" spc="300" dirty="0"/>
              <a:t>DCM mode depends on output voltage and power generated.</a:t>
            </a:r>
          </a:p>
        </p:txBody>
      </p:sp>
    </p:spTree>
    <p:extLst>
      <p:ext uri="{BB962C8B-B14F-4D97-AF65-F5344CB8AC3E}">
        <p14:creationId xmlns:p14="http://schemas.microsoft.com/office/powerpoint/2010/main" val="3553066035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387</TotalTime>
  <Words>368</Words>
  <Application>Microsoft Office PowerPoint</Application>
  <PresentationFormat>Panorámica</PresentationFormat>
  <Paragraphs>124</Paragraphs>
  <Slides>11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Wingdings</vt:lpstr>
      <vt:lpstr>AAU PowerPoint</vt:lpstr>
      <vt:lpstr>Questions</vt:lpstr>
      <vt:lpstr>CONTENT</vt:lpstr>
      <vt:lpstr>Minimum and maximum number of panels</vt:lpstr>
      <vt:lpstr>Why are there more losses in diodes than MOSFETs</vt:lpstr>
      <vt:lpstr>DCM</vt:lpstr>
      <vt:lpstr>DCM</vt:lpstr>
      <vt:lpstr>DCM</vt:lpstr>
      <vt:lpstr>DCM</vt:lpstr>
      <vt:lpstr>DCM</vt:lpstr>
      <vt:lpstr>Limiting resistance</vt:lpstr>
      <vt:lpstr>Discharging resistor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491</cp:revision>
  <cp:lastPrinted>2017-03-09T03:48:56Z</cp:lastPrinted>
  <dcterms:created xsi:type="dcterms:W3CDTF">2016-11-10T06:07:03Z</dcterms:created>
  <dcterms:modified xsi:type="dcterms:W3CDTF">2019-01-08T14:55:52Z</dcterms:modified>
</cp:coreProperties>
</file>